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85" r:id="rId3"/>
    <p:sldId id="286" r:id="rId4"/>
    <p:sldId id="287" r:id="rId5"/>
    <p:sldId id="288" r:id="rId6"/>
    <p:sldId id="289" r:id="rId7"/>
    <p:sldId id="290" r:id="rId8"/>
    <p:sldId id="270" r:id="rId9"/>
    <p:sldId id="284" r:id="rId10"/>
    <p:sldId id="283"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our work" id="{C7913F4A-D9A4-42CC-B8C6-39ED199D0770}">
          <p14:sldIdLst>
            <p14:sldId id="256"/>
            <p14:sldId id="285"/>
            <p14:sldId id="286"/>
            <p14:sldId id="287"/>
            <p14:sldId id="288"/>
            <p14:sldId id="289"/>
            <p14:sldId id="290"/>
          </p14:sldIdLst>
        </p14:section>
        <p14:section name="Pray for our work" id="{57DF9C0D-9FD5-47EC-8A73-C0DB0B9E4ACF}">
          <p14:sldIdLst>
            <p14:sldId id="270"/>
          </p14:sldIdLst>
        </p14:section>
        <p14:section name="Ending and asks" id="{512EE93E-BC0D-4ACF-A02C-64CF0439BF13}">
          <p14:sldIdLst>
            <p14:sldId id="284"/>
            <p14:sldId id="28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CE"/>
    <a:srgbClr val="FFD400"/>
    <a:srgbClr val="9064AA"/>
    <a:srgbClr val="EE2C3C"/>
    <a:srgbClr val="58595B"/>
    <a:srgbClr val="5CC8DE"/>
    <a:srgbClr val="85C559"/>
    <a:srgbClr val="B2E1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55" autoAdjust="0"/>
    <p:restoredTop sz="46432" autoAdjust="0"/>
  </p:normalViewPr>
  <p:slideViewPr>
    <p:cSldViewPr showGuides="1">
      <p:cViewPr varScale="1">
        <p:scale>
          <a:sx n="33" d="100"/>
          <a:sy n="33" d="100"/>
        </p:scale>
        <p:origin x="-1204" y="-52"/>
      </p:cViewPr>
      <p:guideLst>
        <p:guide orient="horz" pos="2160"/>
        <p:guide pos="2880"/>
      </p:guideLst>
    </p:cSldViewPr>
  </p:slideViewPr>
  <p:notesTextViewPr>
    <p:cViewPr>
      <p:scale>
        <a:sx n="100" d="100"/>
        <a:sy n="100" d="100"/>
      </p:scale>
      <p:origin x="0" y="80"/>
    </p:cViewPr>
  </p:notesTextViewPr>
  <p:notesViewPr>
    <p:cSldViewPr>
      <p:cViewPr>
        <p:scale>
          <a:sx n="80" d="100"/>
          <a:sy n="80" d="100"/>
        </p:scale>
        <p:origin x="-3276"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C5E1D5DC-273A-49A1-AE28-0D52BE487804}" type="datetimeFigureOut">
              <a:rPr lang="en-GB" smtClean="0"/>
              <a:t>30/05/2017</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9E3BF6A-EAD0-4F72-9706-67614AB49984}" type="slidenum">
              <a:rPr lang="en-GB" smtClean="0"/>
              <a:t>‹#›</a:t>
            </a:fld>
            <a:endParaRPr lang="en-GB" dirty="0"/>
          </a:p>
        </p:txBody>
      </p:sp>
    </p:spTree>
    <p:extLst>
      <p:ext uri="{BB962C8B-B14F-4D97-AF65-F5344CB8AC3E}">
        <p14:creationId xmlns:p14="http://schemas.microsoft.com/office/powerpoint/2010/main" val="407274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9E3BF6A-EAD0-4F72-9706-67614AB49984}" type="slidenum">
              <a:rPr lang="en-GB" smtClean="0"/>
              <a:t>1</a:t>
            </a:fld>
            <a:endParaRPr lang="en-GB" dirty="0"/>
          </a:p>
        </p:txBody>
      </p:sp>
    </p:spTree>
    <p:extLst>
      <p:ext uri="{BB962C8B-B14F-4D97-AF65-F5344CB8AC3E}">
        <p14:creationId xmlns:p14="http://schemas.microsoft.com/office/powerpoint/2010/main" val="2259670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9E3BF6A-EAD0-4F72-9706-67614AB49984}" type="slidenum">
              <a:rPr lang="en-GB" smtClean="0"/>
              <a:t>10</a:t>
            </a:fld>
            <a:endParaRPr lang="en-GB" dirty="0"/>
          </a:p>
        </p:txBody>
      </p:sp>
    </p:spTree>
    <p:extLst>
      <p:ext uri="{BB962C8B-B14F-4D97-AF65-F5344CB8AC3E}">
        <p14:creationId xmlns:p14="http://schemas.microsoft.com/office/powerpoint/2010/main" val="149256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I don’t have a Bible, how can I know God? Because the word of the Bible is the word of God.’ – Elizabeth, 72, in photo.</a:t>
            </a:r>
          </a:p>
        </p:txBody>
      </p:sp>
      <p:sp>
        <p:nvSpPr>
          <p:cNvPr id="4" name="Slide Number Placeholder 3"/>
          <p:cNvSpPr>
            <a:spLocks noGrp="1"/>
          </p:cNvSpPr>
          <p:nvPr>
            <p:ph type="sldNum" sz="quarter" idx="10"/>
          </p:nvPr>
        </p:nvSpPr>
        <p:spPr/>
        <p:txBody>
          <a:bodyPr/>
          <a:lstStyle/>
          <a:p>
            <a:fld id="{09E3BF6A-EAD0-4F72-9706-67614AB49984}" type="slidenum">
              <a:rPr lang="en-GB" smtClean="0"/>
              <a:t>2</a:t>
            </a:fld>
            <a:endParaRPr lang="en-GB" dirty="0"/>
          </a:p>
        </p:txBody>
      </p:sp>
    </p:spTree>
    <p:extLst>
      <p:ext uri="{BB962C8B-B14F-4D97-AF65-F5344CB8AC3E}">
        <p14:creationId xmlns:p14="http://schemas.microsoft.com/office/powerpoint/2010/main" val="322497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Each week, 30 people complete an Alpha course in Ghana – and they need a Bible to sustain what they learn.</a:t>
            </a:r>
          </a:p>
        </p:txBody>
      </p:sp>
      <p:sp>
        <p:nvSpPr>
          <p:cNvPr id="4" name="Slide Number Placeholder 3"/>
          <p:cNvSpPr>
            <a:spLocks noGrp="1"/>
          </p:cNvSpPr>
          <p:nvPr>
            <p:ph type="sldNum" sz="quarter" idx="10"/>
          </p:nvPr>
        </p:nvSpPr>
        <p:spPr/>
        <p:txBody>
          <a:bodyPr/>
          <a:lstStyle/>
          <a:p>
            <a:fld id="{09E3BF6A-EAD0-4F72-9706-67614AB49984}" type="slidenum">
              <a:rPr lang="en-GB" smtClean="0"/>
              <a:t>3</a:t>
            </a:fld>
            <a:endParaRPr lang="en-GB" dirty="0"/>
          </a:p>
        </p:txBody>
      </p:sp>
    </p:spTree>
    <p:extLst>
      <p:ext uri="{BB962C8B-B14F-4D97-AF65-F5344CB8AC3E}">
        <p14:creationId xmlns:p14="http://schemas.microsoft.com/office/powerpoint/2010/main" val="3886404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most Alpha participants are either prisoners, students or those from poor rural areas of the country, our priority is to provide a free copy of Scriptures for each one of them.</a:t>
            </a:r>
          </a:p>
        </p:txBody>
      </p:sp>
      <p:sp>
        <p:nvSpPr>
          <p:cNvPr id="4" name="Slide Number Placeholder 3"/>
          <p:cNvSpPr>
            <a:spLocks noGrp="1"/>
          </p:cNvSpPr>
          <p:nvPr>
            <p:ph type="sldNum" sz="quarter" idx="10"/>
          </p:nvPr>
        </p:nvSpPr>
        <p:spPr/>
        <p:txBody>
          <a:bodyPr/>
          <a:lstStyle/>
          <a:p>
            <a:fld id="{09E3BF6A-EAD0-4F72-9706-67614AB49984}" type="slidenum">
              <a:rPr lang="en-GB" smtClean="0"/>
              <a:t>4</a:t>
            </a:fld>
            <a:endParaRPr lang="en-GB" dirty="0"/>
          </a:p>
        </p:txBody>
      </p:sp>
    </p:spTree>
    <p:extLst>
      <p:ext uri="{BB962C8B-B14F-4D97-AF65-F5344CB8AC3E}">
        <p14:creationId xmlns:p14="http://schemas.microsoft.com/office/powerpoint/2010/main" val="1492978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Because: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For those living in rural villages, the Bible is a luxury they cannot afford. Many rural families are subsistence farmers, so have little money to spare.</a:t>
            </a:r>
          </a:p>
        </p:txBody>
      </p:sp>
      <p:sp>
        <p:nvSpPr>
          <p:cNvPr id="4" name="Slide Number Placeholder 3"/>
          <p:cNvSpPr>
            <a:spLocks noGrp="1"/>
          </p:cNvSpPr>
          <p:nvPr>
            <p:ph type="sldNum" sz="quarter" idx="10"/>
          </p:nvPr>
        </p:nvSpPr>
        <p:spPr/>
        <p:txBody>
          <a:bodyPr/>
          <a:lstStyle/>
          <a:p>
            <a:fld id="{09E3BF6A-EAD0-4F72-9706-67614AB49984}" type="slidenum">
              <a:rPr lang="en-GB" smtClean="0"/>
              <a:t>5</a:t>
            </a:fld>
            <a:endParaRPr lang="en-GB" dirty="0"/>
          </a:p>
        </p:txBody>
      </p:sp>
    </p:spTree>
    <p:extLst>
      <p:ext uri="{BB962C8B-B14F-4D97-AF65-F5344CB8AC3E}">
        <p14:creationId xmlns:p14="http://schemas.microsoft.com/office/powerpoint/2010/main" val="2236991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Because: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2. Prisoners are unable to buy copies of Scripture, even if they had the funds. It’s vital that we provide Bibles to inmates who have time and motivation to read Scripture and reflect on their lives.</a:t>
            </a:r>
          </a:p>
        </p:txBody>
      </p:sp>
      <p:sp>
        <p:nvSpPr>
          <p:cNvPr id="4" name="Slide Number Placeholder 3"/>
          <p:cNvSpPr>
            <a:spLocks noGrp="1"/>
          </p:cNvSpPr>
          <p:nvPr>
            <p:ph type="sldNum" sz="quarter" idx="10"/>
          </p:nvPr>
        </p:nvSpPr>
        <p:spPr/>
        <p:txBody>
          <a:bodyPr/>
          <a:lstStyle/>
          <a:p>
            <a:fld id="{09E3BF6A-EAD0-4F72-9706-67614AB49984}" type="slidenum">
              <a:rPr lang="en-GB" smtClean="0"/>
              <a:t>6</a:t>
            </a:fld>
            <a:endParaRPr lang="en-GB" dirty="0"/>
          </a:p>
        </p:txBody>
      </p:sp>
    </p:spTree>
    <p:extLst>
      <p:ext uri="{BB962C8B-B14F-4D97-AF65-F5344CB8AC3E}">
        <p14:creationId xmlns:p14="http://schemas.microsoft.com/office/powerpoint/2010/main" val="3377716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Because: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3. It’s common for young people to use their parents’ Bible instead of having one of their own. Every year, our Ghana office receives hundreds of letters from students asking for a Bible.</a:t>
            </a:r>
          </a:p>
        </p:txBody>
      </p:sp>
      <p:sp>
        <p:nvSpPr>
          <p:cNvPr id="4" name="Slide Number Placeholder 3"/>
          <p:cNvSpPr>
            <a:spLocks noGrp="1"/>
          </p:cNvSpPr>
          <p:nvPr>
            <p:ph type="sldNum" sz="quarter" idx="10"/>
          </p:nvPr>
        </p:nvSpPr>
        <p:spPr/>
        <p:txBody>
          <a:bodyPr/>
          <a:lstStyle/>
          <a:p>
            <a:fld id="{09E3BF6A-EAD0-4F72-9706-67614AB49984}" type="slidenum">
              <a:rPr lang="en-GB" smtClean="0"/>
              <a:t>7</a:t>
            </a:fld>
            <a:endParaRPr lang="en-GB" dirty="0"/>
          </a:p>
        </p:txBody>
      </p:sp>
    </p:spTree>
    <p:extLst>
      <p:ext uri="{BB962C8B-B14F-4D97-AF65-F5344CB8AC3E}">
        <p14:creationId xmlns:p14="http://schemas.microsoft.com/office/powerpoint/2010/main" val="312164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Please pray for Africa.</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Give thanks for the countless lives that have been</a:t>
            </a:r>
            <a:r>
              <a:rPr lang="en-GB" sz="1200" kern="1200" baseline="0" dirty="0" smtClean="0">
                <a:solidFill>
                  <a:schemeClr val="tx1"/>
                </a:solidFill>
                <a:effectLst/>
                <a:latin typeface="+mn-lt"/>
                <a:ea typeface="+mn-ea"/>
                <a:cs typeface="+mn-cs"/>
              </a:rPr>
              <a:t> changed for good through the Bible across Africa already.</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Praise God that in the middle of tough situations our teams in African nations are still able to continue offering the Bible to those around them.</a:t>
            </a:r>
          </a:p>
          <a:p>
            <a:r>
              <a:rPr lang="en-GB" sz="1200" kern="1200" dirty="0" smtClean="0">
                <a:solidFill>
                  <a:schemeClr val="tx1"/>
                </a:solidFill>
                <a:effectLst/>
                <a:latin typeface="+mn-lt"/>
                <a:ea typeface="+mn-ea"/>
                <a:cs typeface="+mn-cs"/>
              </a:rPr>
              <a:t>Pray with us that as African Bible Societies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work hard to offer the Bible, the value of God’s word would become clearer and clearer.</a:t>
            </a:r>
          </a:p>
          <a:p>
            <a:r>
              <a:rPr lang="en-GB" sz="1200" kern="1200" baseline="0" dirty="0" smtClean="0">
                <a:solidFill>
                  <a:schemeClr val="tx1"/>
                </a:solidFill>
                <a:effectLst/>
                <a:latin typeface="+mn-lt"/>
                <a:ea typeface="+mn-ea"/>
                <a:cs typeface="+mn-cs"/>
              </a:rPr>
              <a:t>Please pray for the General Secretaries who lead the follow Bible Societies with whom we have a close relationship.</a:t>
            </a:r>
          </a:p>
          <a:p>
            <a:r>
              <a:rPr lang="en-GB" sz="1200" kern="1200" baseline="0" dirty="0" err="1" smtClean="0">
                <a:solidFill>
                  <a:schemeClr val="tx1"/>
                </a:solidFill>
                <a:effectLst/>
                <a:latin typeface="+mn-lt"/>
                <a:ea typeface="+mn-ea"/>
                <a:cs typeface="+mn-cs"/>
              </a:rPr>
              <a:t>Clapperton</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Mayuni</a:t>
            </a:r>
            <a:r>
              <a:rPr lang="en-GB" sz="1200" kern="1200" baseline="0" dirty="0" smtClean="0">
                <a:solidFill>
                  <a:schemeClr val="tx1"/>
                </a:solidFill>
                <a:effectLst/>
                <a:latin typeface="+mn-lt"/>
                <a:ea typeface="+mn-ea"/>
                <a:cs typeface="+mn-cs"/>
              </a:rPr>
              <a:t> and his team in Malawi, </a:t>
            </a:r>
          </a:p>
          <a:p>
            <a:r>
              <a:rPr lang="en-GB" sz="1200" kern="1200" baseline="0" dirty="0" smtClean="0">
                <a:solidFill>
                  <a:schemeClr val="tx1"/>
                </a:solidFill>
                <a:effectLst/>
                <a:latin typeface="+mn-lt"/>
                <a:ea typeface="+mn-ea"/>
                <a:cs typeface="+mn-cs"/>
              </a:rPr>
              <a:t>Mbuli Ngcebo and his team in </a:t>
            </a:r>
            <a:r>
              <a:rPr lang="en-GB" sz="1200" kern="1200" baseline="0" dirty="0" err="1" smtClean="0">
                <a:solidFill>
                  <a:schemeClr val="tx1"/>
                </a:solidFill>
                <a:effectLst/>
                <a:latin typeface="+mn-lt"/>
                <a:ea typeface="+mn-ea"/>
                <a:cs typeface="+mn-cs"/>
              </a:rPr>
              <a:t>Swazliand</a:t>
            </a:r>
            <a:r>
              <a:rPr lang="en-GB" sz="1200" kern="1200" baseline="0" dirty="0" smtClean="0">
                <a:solidFill>
                  <a:schemeClr val="tx1"/>
                </a:solidFill>
                <a:effectLst/>
                <a:latin typeface="+mn-lt"/>
                <a:ea typeface="+mn-ea"/>
                <a:cs typeface="+mn-cs"/>
              </a:rPr>
              <a:t>, </a:t>
            </a:r>
          </a:p>
          <a:p>
            <a:r>
              <a:rPr lang="en-GB" sz="1200" kern="1200" baseline="0" dirty="0" smtClean="0">
                <a:solidFill>
                  <a:schemeClr val="tx1"/>
                </a:solidFill>
                <a:effectLst/>
                <a:latin typeface="+mn-lt"/>
                <a:ea typeface="+mn-ea"/>
                <a:cs typeface="+mn-cs"/>
              </a:rPr>
              <a:t>Edward </a:t>
            </a:r>
            <a:r>
              <a:rPr lang="en-GB" sz="1200" kern="1200" baseline="0" dirty="0" err="1" smtClean="0">
                <a:solidFill>
                  <a:schemeClr val="tx1"/>
                </a:solidFill>
                <a:effectLst/>
                <a:latin typeface="+mn-lt"/>
                <a:ea typeface="+mn-ea"/>
                <a:cs typeface="+mn-cs"/>
              </a:rPr>
              <a:t>Kajivora</a:t>
            </a:r>
            <a:r>
              <a:rPr lang="en-GB" sz="1200" kern="1200" baseline="0" dirty="0" smtClean="0">
                <a:solidFill>
                  <a:schemeClr val="tx1"/>
                </a:solidFill>
                <a:effectLst/>
                <a:latin typeface="+mn-lt"/>
                <a:ea typeface="+mn-ea"/>
                <a:cs typeface="+mn-cs"/>
              </a:rPr>
              <a:t> and his team in South Sudan</a:t>
            </a:r>
          </a:p>
          <a:p>
            <a:r>
              <a:rPr lang="en-GB" dirty="0" smtClean="0"/>
              <a:t>Erasmus </a:t>
            </a:r>
            <a:r>
              <a:rPr lang="en-GB" dirty="0" err="1" smtClean="0"/>
              <a:t>Nii</a:t>
            </a:r>
            <a:r>
              <a:rPr lang="en-GB" dirty="0" smtClean="0"/>
              <a:t> Bonne </a:t>
            </a:r>
            <a:r>
              <a:rPr lang="en-GB" dirty="0" err="1" smtClean="0"/>
              <a:t>Odonkor</a:t>
            </a:r>
            <a:r>
              <a:rPr lang="en-GB" dirty="0" smtClean="0"/>
              <a:t> and his</a:t>
            </a:r>
            <a:r>
              <a:rPr lang="en-GB" baseline="0" dirty="0" smtClean="0"/>
              <a:t> team in </a:t>
            </a:r>
            <a:r>
              <a:rPr lang="en-GB" dirty="0" smtClean="0"/>
              <a:t>Ghana</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Thank you for standing with us </a:t>
            </a:r>
            <a:r>
              <a:rPr lang="en-GB" sz="1200" kern="1200" smtClean="0">
                <a:solidFill>
                  <a:schemeClr val="tx1"/>
                </a:solidFill>
                <a:effectLst/>
                <a:latin typeface="+mn-lt"/>
                <a:ea typeface="+mn-ea"/>
                <a:cs typeface="+mn-cs"/>
              </a:rPr>
              <a:t>in prayer.</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66A7520-08DD-42DE-8846-AFAA69A67957}" type="slidenum">
              <a:rPr lang="en-GB" smtClean="0"/>
              <a:t>8</a:t>
            </a:fld>
            <a:endParaRPr lang="en-GB" dirty="0"/>
          </a:p>
        </p:txBody>
      </p:sp>
    </p:spTree>
    <p:extLst>
      <p:ext uri="{BB962C8B-B14F-4D97-AF65-F5344CB8AC3E}">
        <p14:creationId xmlns:p14="http://schemas.microsoft.com/office/powerpoint/2010/main" val="3403130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0" dirty="0"/>
          </a:p>
        </p:txBody>
      </p:sp>
      <p:sp>
        <p:nvSpPr>
          <p:cNvPr id="4" name="Slide Number Placeholder 3"/>
          <p:cNvSpPr>
            <a:spLocks noGrp="1"/>
          </p:cNvSpPr>
          <p:nvPr>
            <p:ph type="sldNum" sz="quarter" idx="10"/>
          </p:nvPr>
        </p:nvSpPr>
        <p:spPr/>
        <p:txBody>
          <a:bodyPr/>
          <a:lstStyle/>
          <a:p>
            <a:fld id="{F66A7520-08DD-42DE-8846-AFAA69A67957}" type="slidenum">
              <a:rPr lang="en-GB" smtClean="0"/>
              <a:t>9</a:t>
            </a:fld>
            <a:endParaRPr lang="en-GB" dirty="0"/>
          </a:p>
        </p:txBody>
      </p:sp>
    </p:spTree>
    <p:extLst>
      <p:ext uri="{BB962C8B-B14F-4D97-AF65-F5344CB8AC3E}">
        <p14:creationId xmlns:p14="http://schemas.microsoft.com/office/powerpoint/2010/main" val="3403130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3796044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3460804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2953321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301623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1882079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171352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75136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2177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927009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295414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BB244-BB87-44F0-9937-F1E4BB795D7A}" type="datetimeFigureOut">
              <a:rPr lang="en-GB" smtClean="0"/>
              <a:t>30/05/2017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D76D940-1389-4890-B07C-43668B9505E7}" type="slidenum">
              <a:rPr lang="en-GB" smtClean="0"/>
              <a:t>‹#›</a:t>
            </a:fld>
            <a:endParaRPr lang="en-GB" dirty="0"/>
          </a:p>
        </p:txBody>
      </p:sp>
    </p:spTree>
    <p:extLst>
      <p:ext uri="{BB962C8B-B14F-4D97-AF65-F5344CB8AC3E}">
        <p14:creationId xmlns:p14="http://schemas.microsoft.com/office/powerpoint/2010/main" val="234405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BB244-BB87-44F0-9937-F1E4BB795D7A}" type="datetimeFigureOut">
              <a:rPr lang="en-GB" smtClean="0"/>
              <a:t>30/05/2017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6D940-1389-4890-B07C-43668B9505E7}" type="slidenum">
              <a:rPr lang="en-GB" smtClean="0"/>
              <a:t>‹#›</a:t>
            </a:fld>
            <a:endParaRPr lang="en-GB" dirty="0"/>
          </a:p>
        </p:txBody>
      </p:sp>
    </p:spTree>
    <p:extLst>
      <p:ext uri="{BB962C8B-B14F-4D97-AF65-F5344CB8AC3E}">
        <p14:creationId xmlns:p14="http://schemas.microsoft.com/office/powerpoint/2010/main" val="773789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200" t="8458" r="14598"/>
          <a:stretch/>
        </p:blipFill>
        <p:spPr>
          <a:xfrm>
            <a:off x="-36512" y="-27384"/>
            <a:ext cx="9217024" cy="70136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532" y="-171400"/>
            <a:ext cx="513468" cy="1800200"/>
          </a:xfrm>
          <a:prstGeom prst="rect">
            <a:avLst/>
          </a:prstGeom>
        </p:spPr>
      </p:pic>
      <p:sp>
        <p:nvSpPr>
          <p:cNvPr id="7" name="Rounded Rectangle 6"/>
          <p:cNvSpPr/>
          <p:nvPr/>
        </p:nvSpPr>
        <p:spPr>
          <a:xfrm>
            <a:off x="539552" y="5136353"/>
            <a:ext cx="7056784" cy="1460999"/>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8" name="TextBox 7"/>
          <p:cNvSpPr txBox="1"/>
          <p:nvPr/>
        </p:nvSpPr>
        <p:spPr>
          <a:xfrm>
            <a:off x="755576" y="5120024"/>
            <a:ext cx="7488832" cy="1477328"/>
          </a:xfrm>
          <a:prstGeom prst="rect">
            <a:avLst/>
          </a:prstGeom>
          <a:noFill/>
        </p:spPr>
        <p:txBody>
          <a:bodyPr wrap="square" rtlCol="0">
            <a:spAutoFit/>
          </a:bodyPr>
          <a:lstStyle/>
          <a:p>
            <a:r>
              <a:rPr lang="en-GB" sz="5000" b="1" dirty="0" smtClean="0">
                <a:solidFill>
                  <a:srgbClr val="00AECE"/>
                </a:solidFill>
              </a:rPr>
              <a:t>Bringing</a:t>
            </a:r>
            <a:r>
              <a:rPr lang="en-GB" sz="5000" dirty="0" smtClean="0">
                <a:solidFill>
                  <a:srgbClr val="00AECE"/>
                </a:solidFill>
              </a:rPr>
              <a:t> </a:t>
            </a:r>
            <a:r>
              <a:rPr lang="en-GB" sz="5000" i="1" dirty="0" smtClean="0">
                <a:solidFill>
                  <a:srgbClr val="00AECE"/>
                </a:solidFill>
              </a:rPr>
              <a:t>the Bible to </a:t>
            </a:r>
            <a:r>
              <a:rPr lang="en-GB" sz="5000" b="1" dirty="0" smtClean="0">
                <a:solidFill>
                  <a:srgbClr val="00AECE"/>
                </a:solidFill>
              </a:rPr>
              <a:t>Life</a:t>
            </a:r>
          </a:p>
          <a:p>
            <a:r>
              <a:rPr lang="en-GB" sz="4000" dirty="0" smtClean="0">
                <a:solidFill>
                  <a:schemeClr val="bg1"/>
                </a:solidFill>
              </a:rPr>
              <a:t>In Africa</a:t>
            </a:r>
            <a:endParaRPr lang="en-GB" sz="4000" dirty="0">
              <a:solidFill>
                <a:schemeClr val="bg1"/>
              </a:solidFill>
            </a:endParaRPr>
          </a:p>
        </p:txBody>
      </p:sp>
      <p:sp>
        <p:nvSpPr>
          <p:cNvPr id="9" name="TextBox 8"/>
          <p:cNvSpPr txBox="1"/>
          <p:nvPr/>
        </p:nvSpPr>
        <p:spPr>
          <a:xfrm rot="16200000">
            <a:off x="8151831" y="582641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2433511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779" t="1017" r="6441" b="1355"/>
          <a:stretch/>
        </p:blipFill>
        <p:spPr>
          <a:xfrm>
            <a:off x="-36512" y="-27384"/>
            <a:ext cx="9217024" cy="691276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8344" y="5792728"/>
            <a:ext cx="1872208" cy="516592"/>
          </a:xfrm>
          <a:prstGeom prst="rect">
            <a:avLst/>
          </a:prstGeom>
        </p:spPr>
      </p:pic>
      <p:sp>
        <p:nvSpPr>
          <p:cNvPr id="5" name="Rounded Rectangle 4"/>
          <p:cNvSpPr/>
          <p:nvPr/>
        </p:nvSpPr>
        <p:spPr>
          <a:xfrm>
            <a:off x="773578" y="4509120"/>
            <a:ext cx="7596844" cy="1080120"/>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extBox 5"/>
          <p:cNvSpPr txBox="1"/>
          <p:nvPr/>
        </p:nvSpPr>
        <p:spPr>
          <a:xfrm>
            <a:off x="593558" y="4621778"/>
            <a:ext cx="8064896" cy="830997"/>
          </a:xfrm>
          <a:prstGeom prst="rect">
            <a:avLst/>
          </a:prstGeom>
          <a:noFill/>
        </p:spPr>
        <p:txBody>
          <a:bodyPr wrap="square" rtlCol="0">
            <a:spAutoFit/>
          </a:bodyPr>
          <a:lstStyle/>
          <a:p>
            <a:pPr algn="ctr"/>
            <a:r>
              <a:rPr lang="en-GB" sz="4800" b="1" dirty="0">
                <a:solidFill>
                  <a:srgbClr val="00AECE"/>
                </a:solidFill>
              </a:rPr>
              <a:t>Thank you for your </a:t>
            </a:r>
            <a:r>
              <a:rPr lang="en-GB" sz="4800" b="1" dirty="0" smtClean="0">
                <a:solidFill>
                  <a:srgbClr val="00AECE"/>
                </a:solidFill>
              </a:rPr>
              <a:t>support</a:t>
            </a:r>
            <a:endParaRPr lang="en-GB" sz="4800" b="1" dirty="0">
              <a:solidFill>
                <a:srgbClr val="00AECE"/>
              </a:solidFill>
            </a:endParaRPr>
          </a:p>
        </p:txBody>
      </p:sp>
      <p:sp>
        <p:nvSpPr>
          <p:cNvPr id="2" name="Rectangle 1"/>
          <p:cNvSpPr/>
          <p:nvPr/>
        </p:nvSpPr>
        <p:spPr>
          <a:xfrm>
            <a:off x="251520" y="5868561"/>
            <a:ext cx="8640960" cy="584775"/>
          </a:xfrm>
          <a:prstGeom prst="rect">
            <a:avLst/>
          </a:prstGeom>
        </p:spPr>
        <p:txBody>
          <a:bodyPr wrap="square">
            <a:spAutoFit/>
          </a:bodyPr>
          <a:lstStyle/>
          <a:p>
            <a:pPr algn="ctr"/>
            <a:r>
              <a:rPr lang="en-GB" sz="3200" dirty="0">
                <a:solidFill>
                  <a:schemeClr val="bg1"/>
                </a:solidFill>
              </a:rPr>
              <a:t>biblesociety.org.uk</a:t>
            </a:r>
          </a:p>
        </p:txBody>
      </p:sp>
      <p:sp>
        <p:nvSpPr>
          <p:cNvPr id="7" name="TextBox 6"/>
          <p:cNvSpPr txBox="1"/>
          <p:nvPr/>
        </p:nvSpPr>
        <p:spPr>
          <a:xfrm rot="16200000">
            <a:off x="8151831" y="477658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319019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78" r="5180"/>
          <a:stretch/>
        </p:blipFill>
        <p:spPr>
          <a:xfrm>
            <a:off x="-36512" y="0"/>
            <a:ext cx="9217024" cy="6885384"/>
          </a:xfrm>
          <a:prstGeom prst="rect">
            <a:avLst/>
          </a:prstGeom>
        </p:spPr>
      </p:pic>
      <p:sp>
        <p:nvSpPr>
          <p:cNvPr id="9" name="TextBox 8"/>
          <p:cNvSpPr txBox="1"/>
          <p:nvPr/>
        </p:nvSpPr>
        <p:spPr>
          <a:xfrm rot="16200000">
            <a:off x="8151831" y="582641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174430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7000" r="2701"/>
          <a:stretch/>
        </p:blipFill>
        <p:spPr>
          <a:xfrm>
            <a:off x="-36512" y="0"/>
            <a:ext cx="9289032" cy="6858000"/>
          </a:xfrm>
          <a:prstGeom prst="rect">
            <a:avLst/>
          </a:prstGeom>
        </p:spPr>
      </p:pic>
      <p:sp>
        <p:nvSpPr>
          <p:cNvPr id="9" name="TextBox 8"/>
          <p:cNvSpPr txBox="1"/>
          <p:nvPr/>
        </p:nvSpPr>
        <p:spPr>
          <a:xfrm rot="16200000">
            <a:off x="8151831" y="582641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337316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6876" t="1375" r="5109"/>
          <a:stretch/>
        </p:blipFill>
        <p:spPr>
          <a:xfrm>
            <a:off x="-36512" y="-27384"/>
            <a:ext cx="9217024" cy="6885384"/>
          </a:xfrm>
          <a:prstGeom prst="rect">
            <a:avLst/>
          </a:prstGeom>
        </p:spPr>
      </p:pic>
      <p:sp>
        <p:nvSpPr>
          <p:cNvPr id="9" name="TextBox 8"/>
          <p:cNvSpPr txBox="1"/>
          <p:nvPr/>
        </p:nvSpPr>
        <p:spPr>
          <a:xfrm rot="16200000">
            <a:off x="8151831" y="582641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4243326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3613" b="25987"/>
          <a:stretch/>
        </p:blipFill>
        <p:spPr>
          <a:xfrm>
            <a:off x="0" y="-27384"/>
            <a:ext cx="9144000" cy="6912768"/>
          </a:xfrm>
          <a:prstGeom prst="rect">
            <a:avLst/>
          </a:prstGeom>
        </p:spPr>
      </p:pic>
      <p:sp>
        <p:nvSpPr>
          <p:cNvPr id="9" name="TextBox 8"/>
          <p:cNvSpPr txBox="1"/>
          <p:nvPr/>
        </p:nvSpPr>
        <p:spPr>
          <a:xfrm rot="16200000">
            <a:off x="8151831" y="582641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15533220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803" r="5460"/>
          <a:stretch/>
        </p:blipFill>
        <p:spPr>
          <a:xfrm>
            <a:off x="-108520" y="-75389"/>
            <a:ext cx="9361040" cy="7032781"/>
          </a:xfrm>
          <a:prstGeom prst="rect">
            <a:avLst/>
          </a:prstGeom>
        </p:spPr>
      </p:pic>
      <p:sp>
        <p:nvSpPr>
          <p:cNvPr id="9" name="TextBox 8"/>
          <p:cNvSpPr txBox="1"/>
          <p:nvPr/>
        </p:nvSpPr>
        <p:spPr>
          <a:xfrm rot="16200000">
            <a:off x="8151831" y="582641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148070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6555" r="5127"/>
          <a:stretch/>
        </p:blipFill>
        <p:spPr>
          <a:xfrm>
            <a:off x="-36512" y="-99392"/>
            <a:ext cx="9217024" cy="6957392"/>
          </a:xfrm>
          <a:prstGeom prst="rect">
            <a:avLst/>
          </a:prstGeom>
        </p:spPr>
      </p:pic>
      <p:sp>
        <p:nvSpPr>
          <p:cNvPr id="9" name="TextBox 8"/>
          <p:cNvSpPr txBox="1"/>
          <p:nvPr/>
        </p:nvSpPr>
        <p:spPr>
          <a:xfrm rot="16200000">
            <a:off x="8151831" y="5826413"/>
            <a:ext cx="1697901" cy="215444"/>
          </a:xfrm>
          <a:prstGeom prst="rect">
            <a:avLst/>
          </a:prstGeom>
          <a:noFill/>
        </p:spPr>
        <p:txBody>
          <a:bodyPr wrap="none" rtlCol="0">
            <a:spAutoFit/>
          </a:bodyPr>
          <a:lstStyle/>
          <a:p>
            <a:r>
              <a:rPr lang="en-GB" sz="800" dirty="0" smtClean="0">
                <a:solidFill>
                  <a:schemeClr val="bg1"/>
                </a:solidFill>
                <a:latin typeface="Myriad Pro" pitchFamily="34" charset="0"/>
              </a:rPr>
              <a:t>Photography by </a:t>
            </a:r>
            <a:r>
              <a:rPr lang="en-GB" sz="800" dirty="0">
                <a:solidFill>
                  <a:schemeClr val="bg1"/>
                </a:solidFill>
                <a:latin typeface="Myriad Pro" pitchFamily="34" charset="0"/>
              </a:rPr>
              <a:t> </a:t>
            </a:r>
            <a:r>
              <a:rPr lang="en-GB" sz="800" dirty="0" smtClean="0">
                <a:solidFill>
                  <a:schemeClr val="bg1"/>
                </a:solidFill>
                <a:latin typeface="Myriad Pro" pitchFamily="34" charset="0"/>
              </a:rPr>
              <a:t>Layton Thompson</a:t>
            </a:r>
            <a:endParaRPr lang="en-GB" sz="800" dirty="0">
              <a:solidFill>
                <a:schemeClr val="bg1"/>
              </a:solidFill>
              <a:latin typeface="Myriad Pro" pitchFamily="34" charset="0"/>
            </a:endParaRPr>
          </a:p>
        </p:txBody>
      </p:sp>
    </p:spTree>
    <p:extLst>
      <p:ext uri="{BB962C8B-B14F-4D97-AF65-F5344CB8AC3E}">
        <p14:creationId xmlns:p14="http://schemas.microsoft.com/office/powerpoint/2010/main" val="2471909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B2E1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064AA"/>
              </a:solidFill>
            </a:endParaRPr>
          </a:p>
        </p:txBody>
      </p:sp>
      <p:sp>
        <p:nvSpPr>
          <p:cNvPr id="6" name="Rounded Rectangle 5"/>
          <p:cNvSpPr/>
          <p:nvPr/>
        </p:nvSpPr>
        <p:spPr>
          <a:xfrm>
            <a:off x="538972" y="1052736"/>
            <a:ext cx="8065476" cy="45365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0" y="2924944"/>
            <a:ext cx="9144000" cy="3240360"/>
          </a:xfrm>
        </p:spPr>
        <p:txBody>
          <a:bodyPr/>
          <a:lstStyle/>
          <a:p>
            <a:pPr marL="0" indent="0" algn="ctr">
              <a:buNone/>
            </a:pPr>
            <a:r>
              <a:rPr lang="en-GB" sz="5000" b="1" kern="1200" dirty="0" smtClean="0">
                <a:solidFill>
                  <a:srgbClr val="00AECE"/>
                </a:solidFill>
              </a:rPr>
              <a:t>Pray</a:t>
            </a:r>
            <a:r>
              <a:rPr lang="en-GB" sz="5000" kern="1200" dirty="0" smtClean="0">
                <a:solidFill>
                  <a:srgbClr val="58595B"/>
                </a:solidFill>
              </a:rPr>
              <a:t> for our work</a:t>
            </a:r>
            <a:endParaRPr lang="en-GB" sz="5000" kern="1200" dirty="0">
              <a:solidFill>
                <a:srgbClr val="58595B"/>
              </a:solidFill>
            </a:endParaRPr>
          </a:p>
          <a:p>
            <a:pPr marL="0" indent="0" algn="ctr">
              <a:buNone/>
            </a:pPr>
            <a:endParaRPr lang="en-GB" sz="4800" dirty="0">
              <a:solidFill>
                <a:srgbClr val="58595B"/>
              </a:solidFill>
            </a:endParaRPr>
          </a:p>
        </p:txBody>
      </p:sp>
    </p:spTree>
    <p:extLst>
      <p:ext uri="{BB962C8B-B14F-4D97-AF65-F5344CB8AC3E}">
        <p14:creationId xmlns:p14="http://schemas.microsoft.com/office/powerpoint/2010/main" val="491810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00AE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a:solidFill>
                  <a:srgbClr val="5CC8DE"/>
                </a:solidFill>
              </a:ln>
              <a:solidFill>
                <a:srgbClr val="9064AA"/>
              </a:solidFill>
            </a:endParaRPr>
          </a:p>
        </p:txBody>
      </p:sp>
      <p:sp>
        <p:nvSpPr>
          <p:cNvPr id="6" name="Rounded Rectangle 5"/>
          <p:cNvSpPr/>
          <p:nvPr/>
        </p:nvSpPr>
        <p:spPr>
          <a:xfrm>
            <a:off x="538972" y="1052736"/>
            <a:ext cx="8065476" cy="453650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30431" y="1124744"/>
            <a:ext cx="9144000" cy="3240360"/>
          </a:xfrm>
        </p:spPr>
        <p:txBody>
          <a:bodyPr>
            <a:noAutofit/>
          </a:bodyPr>
          <a:lstStyle/>
          <a:p>
            <a:pPr marL="0" indent="0" algn="ctr">
              <a:buNone/>
            </a:pPr>
            <a:r>
              <a:rPr lang="en-GB" sz="4800" dirty="0" smtClean="0">
                <a:solidFill>
                  <a:srgbClr val="58595B"/>
                </a:solidFill>
              </a:rPr>
              <a:t>With </a:t>
            </a:r>
            <a:r>
              <a:rPr lang="en-GB" sz="4800" dirty="0">
                <a:solidFill>
                  <a:srgbClr val="58595B"/>
                </a:solidFill>
              </a:rPr>
              <a:t>your help, </a:t>
            </a:r>
            <a:endParaRPr lang="en-GB" sz="4800" dirty="0" smtClean="0">
              <a:solidFill>
                <a:srgbClr val="58595B"/>
              </a:solidFill>
            </a:endParaRPr>
          </a:p>
          <a:p>
            <a:pPr marL="0" indent="0" algn="ctr">
              <a:buNone/>
            </a:pPr>
            <a:r>
              <a:rPr lang="en-GB" sz="4800" dirty="0" smtClean="0">
                <a:solidFill>
                  <a:srgbClr val="58595B"/>
                </a:solidFill>
              </a:rPr>
              <a:t>we </a:t>
            </a:r>
            <a:r>
              <a:rPr lang="en-GB" sz="4800" dirty="0">
                <a:solidFill>
                  <a:srgbClr val="58595B"/>
                </a:solidFill>
              </a:rPr>
              <a:t>can put a Bible </a:t>
            </a:r>
            <a:endParaRPr lang="en-GB" sz="4800" dirty="0" smtClean="0">
              <a:solidFill>
                <a:srgbClr val="58595B"/>
              </a:solidFill>
            </a:endParaRPr>
          </a:p>
          <a:p>
            <a:pPr marL="0" indent="0" algn="ctr">
              <a:buNone/>
            </a:pPr>
            <a:r>
              <a:rPr lang="en-GB" sz="4800" dirty="0" smtClean="0">
                <a:solidFill>
                  <a:srgbClr val="58595B"/>
                </a:solidFill>
              </a:rPr>
              <a:t>into </a:t>
            </a:r>
            <a:r>
              <a:rPr lang="en-GB" sz="4800" dirty="0">
                <a:solidFill>
                  <a:srgbClr val="58595B"/>
                </a:solidFill>
              </a:rPr>
              <a:t>their hands – </a:t>
            </a:r>
            <a:endParaRPr lang="en-GB" sz="4800" dirty="0" smtClean="0">
              <a:solidFill>
                <a:srgbClr val="58595B"/>
              </a:solidFill>
            </a:endParaRPr>
          </a:p>
          <a:p>
            <a:pPr marL="0" indent="0" algn="ctr">
              <a:buNone/>
            </a:pPr>
            <a:r>
              <a:rPr lang="en-GB" sz="4800" dirty="0" smtClean="0">
                <a:solidFill>
                  <a:srgbClr val="58595B"/>
                </a:solidFill>
              </a:rPr>
              <a:t>a </a:t>
            </a:r>
            <a:r>
              <a:rPr lang="en-GB" sz="4800" dirty="0">
                <a:solidFill>
                  <a:srgbClr val="58595B"/>
                </a:solidFill>
              </a:rPr>
              <a:t>Bible that can </a:t>
            </a:r>
            <a:r>
              <a:rPr lang="en-GB" sz="4800" dirty="0" smtClean="0">
                <a:solidFill>
                  <a:srgbClr val="58595B"/>
                </a:solidFill>
              </a:rPr>
              <a:t>change </a:t>
            </a:r>
          </a:p>
          <a:p>
            <a:pPr marL="0" indent="0" algn="ctr">
              <a:buNone/>
            </a:pPr>
            <a:r>
              <a:rPr lang="en-GB" sz="4800" dirty="0" smtClean="0">
                <a:solidFill>
                  <a:srgbClr val="58595B"/>
                </a:solidFill>
              </a:rPr>
              <a:t>lives</a:t>
            </a:r>
            <a:r>
              <a:rPr lang="en-GB" sz="4800" dirty="0">
                <a:solidFill>
                  <a:srgbClr val="58595B"/>
                </a:solidFill>
              </a:rPr>
              <a:t>, for </a:t>
            </a:r>
            <a:r>
              <a:rPr lang="en-GB" sz="4800" b="1" dirty="0">
                <a:solidFill>
                  <a:srgbClr val="00AECE"/>
                </a:solidFill>
              </a:rPr>
              <a:t>good</a:t>
            </a:r>
            <a:r>
              <a:rPr lang="en-GB" sz="4800" dirty="0">
                <a:solidFill>
                  <a:srgbClr val="58595B"/>
                </a:solidFill>
              </a:rPr>
              <a:t>.</a:t>
            </a:r>
          </a:p>
        </p:txBody>
      </p:sp>
    </p:spTree>
    <p:extLst>
      <p:ext uri="{BB962C8B-B14F-4D97-AF65-F5344CB8AC3E}">
        <p14:creationId xmlns:p14="http://schemas.microsoft.com/office/powerpoint/2010/main" val="2987447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1740</TotalTime>
  <Words>420</Words>
  <Application>Microsoft Office PowerPoint</Application>
  <PresentationFormat>On-screen Show (4:3)</PresentationFormat>
  <Paragraphs>51</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Melissa.OSullivan@biblesociety.org.uk</dc:creator>
  <cp:lastModifiedBy>Susan Wingrave</cp:lastModifiedBy>
  <cp:revision>126</cp:revision>
  <cp:lastPrinted>2017-01-24T14:18:46Z</cp:lastPrinted>
  <dcterms:created xsi:type="dcterms:W3CDTF">2017-01-12T14:08:36Z</dcterms:created>
  <dcterms:modified xsi:type="dcterms:W3CDTF">2017-05-30T14:00:00Z</dcterms:modified>
</cp:coreProperties>
</file>